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86" r:id="rId4"/>
    <p:sldId id="258" r:id="rId5"/>
    <p:sldId id="259" r:id="rId6"/>
    <p:sldId id="260" r:id="rId7"/>
    <p:sldId id="285" r:id="rId8"/>
    <p:sldId id="270" r:id="rId9"/>
    <p:sldId id="262" r:id="rId10"/>
    <p:sldId id="263" r:id="rId11"/>
    <p:sldId id="264" r:id="rId12"/>
    <p:sldId id="288" r:id="rId13"/>
    <p:sldId id="274" r:id="rId14"/>
    <p:sldId id="291" r:id="rId15"/>
    <p:sldId id="283" r:id="rId16"/>
    <p:sldId id="279" r:id="rId17"/>
    <p:sldId id="280" r:id="rId18"/>
    <p:sldId id="278" r:id="rId19"/>
    <p:sldId id="282" r:id="rId20"/>
    <p:sldId id="281" r:id="rId21"/>
    <p:sldId id="289" r:id="rId22"/>
  </p:sldIdLst>
  <p:sldSz cx="9144000" cy="6858000" type="screen4x3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11E"/>
    <a:srgbClr val="0070C0"/>
    <a:srgbClr val="4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7" d="100"/>
          <a:sy n="117" d="100"/>
        </p:scale>
        <p:origin x="858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41BAE35-B931-41FC-8C28-23B2C9611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229D51-2AA5-4627-ACD9-753D659F20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5AB767-B8A3-43AC-907E-BD2E362188A8}" type="datetime1">
              <a:rPr lang="fr-FR" smtClean="0"/>
              <a:t>30/11/2021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7D9D7F-29C4-463A-AD26-C4DDE07FE5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9BEF0-F605-492A-A857-7496E973D6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3651B54-B3D4-4259-87D6-3EA93A220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390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79BD911F-B8DD-4AE4-A484-8A4B86113B7F}" type="datetime1">
              <a:rPr lang="fr-FR" noProof="0" smtClean="0"/>
              <a:pPr/>
              <a:t>30/11/2021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pPr rtl="0"/>
            <a:fld id="{7C4E7652-46AF-4259-BAE2-54978EA077CD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88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04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80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871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270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343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109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3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12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32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15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74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sme 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sme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sme 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rtlCol="0"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 rtlCol="0"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rtlCol="0" anchor="t"/>
          <a:lstStyle>
            <a:lvl1pPr algn="r">
              <a:defRPr sz="1000"/>
            </a:lvl1pPr>
          </a:lstStyle>
          <a:p>
            <a:fld id="{E1248C01-796A-4875-96C2-6CEEE2617F27}" type="datetime1">
              <a:rPr lang="fr-FR" smtClean="0"/>
              <a:pPr/>
              <a:t>30/11/2021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rtlCol="0" anchor="b"/>
          <a:lstStyle>
            <a:lvl1pPr algn="r">
              <a:defRPr sz="1100"/>
            </a:lvl1pPr>
          </a:lstStyle>
          <a:p>
            <a:pPr algn="r" rtl="0"/>
            <a:endParaRPr lang="fr-FR" sz="1100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6344" y="384048"/>
            <a:ext cx="4636008" cy="676656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72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08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25655"/>
            <a:ext cx="772668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marL="182880" algn="l">
              <a:defRPr/>
            </a:lvl1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1752"/>
          </a:xfrm>
        </p:spPr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rtlCol="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35856" y="1295400"/>
            <a:ext cx="2438400" cy="5015864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651250" y="1295400"/>
            <a:ext cx="5276088" cy="501396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que 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sme 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rtlCol="0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21" name="Graphisme 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sme 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min-api.cryptocompare.com/data/price?fsym=BTC&amp;tsyms=USD,JPY,EUR,GBP" TargetMode="External"/><Relationship Id="rId1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hyperlink" Target="https://min-api.cryptocompare.com/data/v2/histoday?fsym=%7bcryptocurrency%7d&amp;tsym=%7bphysical_currency%7d&amp;limit=365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min-api.cryptocompare.com/data/price?fsym=USD&amp;tsyms=BTC,ETH,XRP,LTC,SHIB,USD,EUR,JPY,GBP" TargetMode="External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26.sv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44.png"/><Relationship Id="rId4" Type="http://schemas.openxmlformats.org/officeDocument/2006/relationships/image" Target="../media/image24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328762" y="264971"/>
            <a:ext cx="4699621" cy="804145"/>
          </a:xfrm>
        </p:spPr>
        <p:txBody>
          <a:bodyPr rtlCol="0"/>
          <a:lstStyle/>
          <a:p>
            <a:pPr algn="ctr" rtl="0"/>
            <a:r>
              <a:rPr lang="fr-FR" sz="6000" spc="-40" dirty="0"/>
              <a:t>Mini-Project</a:t>
            </a:r>
            <a:endParaRPr lang="fr-FR" sz="6000" b="0" spc="-4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051720" y="4077072"/>
            <a:ext cx="6551736" cy="587446"/>
          </a:xfrm>
        </p:spPr>
        <p:txBody>
          <a:bodyPr rtlCol="0">
            <a:noAutofit/>
          </a:bodyPr>
          <a:lstStyle/>
          <a:p>
            <a:pPr algn="r" rtl="0"/>
            <a:r>
              <a:rPr lang="fr-FR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OOP + Tkinter + Open Data + JSON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012F-615E-426C-BFA2-7E9F9B32ABB7}"/>
              </a:ext>
            </a:extLst>
          </p:cNvPr>
          <p:cNvSpPr txBox="1"/>
          <p:nvPr/>
        </p:nvSpPr>
        <p:spPr>
          <a:xfrm>
            <a:off x="1963801" y="1196752"/>
            <a:ext cx="71596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Evolution of the</a:t>
            </a:r>
          </a:p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    Value of the main</a:t>
            </a:r>
          </a:p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	  Cryptocurrencies</a:t>
            </a:r>
            <a:endParaRPr lang="es-ES" sz="4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D263BE-CA39-40A4-A624-48CBE690CD6F}"/>
              </a:ext>
            </a:extLst>
          </p:cNvPr>
          <p:cNvSpPr txBox="1"/>
          <p:nvPr/>
        </p:nvSpPr>
        <p:spPr>
          <a:xfrm>
            <a:off x="5365079" y="4990292"/>
            <a:ext cx="2663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2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Flavien BOULEAU</a:t>
            </a:r>
          </a:p>
          <a:p>
            <a:pPr algn="r"/>
            <a:r>
              <a:rPr lang="es-ES" sz="22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Bastien OLLIVER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E45924-AF02-4654-A6FB-9D487B704E72}"/>
              </a:ext>
            </a:extLst>
          </p:cNvPr>
          <p:cNvSpPr txBox="1"/>
          <p:nvPr/>
        </p:nvSpPr>
        <p:spPr>
          <a:xfrm>
            <a:off x="2843808" y="6454529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terminale spécialité NSI : 2021-2022</a:t>
            </a:r>
            <a:endParaRPr lang="es-ES" sz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49950BC-2F3B-4B8D-BC9B-7E94B5501F53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0B0493-8FDB-4711-9098-C8CE80FA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CONVERSION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59FE60-35A7-4F34-8675-69222C03C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54" y="2148291"/>
            <a:ext cx="5951292" cy="293649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D8A8526-07E4-47E6-859E-CCC12956220F}"/>
              </a:ext>
            </a:extLst>
          </p:cNvPr>
          <p:cNvGrpSpPr/>
          <p:nvPr/>
        </p:nvGrpSpPr>
        <p:grpSpPr>
          <a:xfrm>
            <a:off x="2016679" y="3552596"/>
            <a:ext cx="2934109" cy="2704049"/>
            <a:chOff x="2016679" y="3552596"/>
            <a:chExt cx="2934109" cy="270404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3553A750-0C6F-4EFF-BF41-FB4C0DA5EB3A}"/>
                </a:ext>
              </a:extLst>
            </p:cNvPr>
            <p:cNvSpPr/>
            <p:nvPr/>
          </p:nvSpPr>
          <p:spPr>
            <a:xfrm rot="4116278">
              <a:off x="2376615" y="3773309"/>
              <a:ext cx="910911" cy="469485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Image 24">
              <a:extLst>
                <a:ext uri="{FF2B5EF4-FFF2-40B4-BE49-F238E27FC236}">
                  <a16:creationId xmlns:a16="http://schemas.microsoft.com/office/drawing/2014/main" id="{B5191F29-2141-4A93-BBFD-01088882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679" y="4780064"/>
              <a:ext cx="2934109" cy="1476581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1214947B-7F47-4724-B0D4-8458F026C070}"/>
              </a:ext>
            </a:extLst>
          </p:cNvPr>
          <p:cNvGrpSpPr/>
          <p:nvPr/>
        </p:nvGrpSpPr>
        <p:grpSpPr>
          <a:xfrm>
            <a:off x="4495333" y="3143852"/>
            <a:ext cx="3940007" cy="1790308"/>
            <a:chOff x="4495333" y="3143852"/>
            <a:chExt cx="3940007" cy="1790308"/>
          </a:xfrm>
        </p:grpSpPr>
        <p:sp>
          <p:nvSpPr>
            <p:cNvPr id="4" name="Flèche : droite 3">
              <a:extLst>
                <a:ext uri="{FF2B5EF4-FFF2-40B4-BE49-F238E27FC236}">
                  <a16:creationId xmlns:a16="http://schemas.microsoft.com/office/drawing/2014/main" id="{C11E21CC-D6C2-4820-B463-0AE36119F5FF}"/>
                </a:ext>
              </a:extLst>
            </p:cNvPr>
            <p:cNvSpPr/>
            <p:nvPr/>
          </p:nvSpPr>
          <p:spPr>
            <a:xfrm rot="2691680">
              <a:off x="4495333" y="3143852"/>
              <a:ext cx="910911" cy="469485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7" name="Image 27">
              <a:extLst>
                <a:ext uri="{FF2B5EF4-FFF2-40B4-BE49-F238E27FC236}">
                  <a16:creationId xmlns:a16="http://schemas.microsoft.com/office/drawing/2014/main" id="{3F55E587-D843-4544-8DAD-365E3579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178" y="3429000"/>
              <a:ext cx="2953162" cy="1505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0642 -4.81481E-6 C -0.15417 -4.81481E-6 -0.21267 -0.03935 -0.21267 -0.07106 L -0.21267 -0.14212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FINAL RESULT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95A4D2-31C0-4DFB-9D5D-6B5309789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90" y="1261112"/>
            <a:ext cx="7381361" cy="5292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12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TASKS DISTRIBUTION</a:t>
            </a:r>
            <a:endParaRPr lang="fr-FR" dirty="0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A2482D86-287E-40F7-A04D-9EC04114D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10462"/>
              </p:ext>
            </p:extLst>
          </p:nvPr>
        </p:nvGraphicFramePr>
        <p:xfrm>
          <a:off x="1242060" y="1898592"/>
          <a:ext cx="6659880" cy="370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940">
                  <a:extLst>
                    <a:ext uri="{9D8B030D-6E8A-4147-A177-3AD203B41FA5}">
                      <a16:colId xmlns:a16="http://schemas.microsoft.com/office/drawing/2014/main" val="1638338253"/>
                    </a:ext>
                  </a:extLst>
                </a:gridCol>
                <a:gridCol w="3329940">
                  <a:extLst>
                    <a:ext uri="{9D8B030D-6E8A-4147-A177-3AD203B41FA5}">
                      <a16:colId xmlns:a16="http://schemas.microsoft.com/office/drawing/2014/main" val="3850900617"/>
                    </a:ext>
                  </a:extLst>
                </a:gridCol>
              </a:tblGrid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FLAVIEN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BASTIEN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09044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Interface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creation</a:t>
                      </a:r>
                      <a:endParaRPr lang="fr-FR" dirty="0"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Find</a:t>
                      </a: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the API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51207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Graph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Crypto Currency prices 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29251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Scrolling menus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verification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019626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Graph information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Find</a:t>
                      </a: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peaks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926695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Information on a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day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Large part of the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slideshow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02633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Conversions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486116"/>
                  </a:ext>
                </a:extLst>
              </a:tr>
              <a:tr h="4626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inalization of </a:t>
                      </a:r>
                      <a:r>
                        <a:rPr lang="es-E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s-E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slideshow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inalization of the slideshow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6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654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9334A71-B2DE-4225-85E6-5EC77FCD9B32}"/>
              </a:ext>
            </a:extLst>
          </p:cNvPr>
          <p:cNvSpPr/>
          <p:nvPr/>
        </p:nvSpPr>
        <p:spPr>
          <a:xfrm>
            <a:off x="418971" y="174996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GRAPH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3437D6F0-66B0-46E7-9D5B-0EC3B04E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60" y="2033057"/>
            <a:ext cx="6134277" cy="436620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E4AB4FF8-6085-4D72-8604-A589CCC4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7" y="2084264"/>
            <a:ext cx="4875121" cy="42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91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2B75875-8A5C-4FB8-AF71-59279D4B0CAF}"/>
              </a:ext>
            </a:extLst>
          </p:cNvPr>
          <p:cNvSpPr/>
          <p:nvPr/>
        </p:nvSpPr>
        <p:spPr>
          <a:xfrm>
            <a:off x="418968" y="1691149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SCROLLING MENUS</a:t>
            </a:r>
            <a:endParaRPr lang="fr-FR" b="0" dirty="0"/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573095A-62B5-4C39-B5DF-3000808A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55" y="2166170"/>
            <a:ext cx="6726689" cy="3978073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8C93F804-6F65-435A-82E7-2B4348EA6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1" y="1873798"/>
            <a:ext cx="4826597" cy="45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7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7A2B86-A414-4A88-A42E-6DA922EE7EE0}"/>
              </a:ext>
            </a:extLst>
          </p:cNvPr>
          <p:cNvSpPr/>
          <p:nvPr/>
        </p:nvSpPr>
        <p:spPr>
          <a:xfrm>
            <a:off x="418971" y="168773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5545435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LOWER RIGHT AREA</a:t>
            </a:r>
            <a:endParaRPr lang="fr-FR" b="0" dirty="0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C94A0D50-A9E8-4E4C-8D6E-ADCE34C54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" y="2539229"/>
            <a:ext cx="7916310" cy="32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7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57F21F-C8BF-4C86-B8D4-132928B75DC9}"/>
              </a:ext>
            </a:extLst>
          </p:cNvPr>
          <p:cNvSpPr/>
          <p:nvPr/>
        </p:nvSpPr>
        <p:spPr>
          <a:xfrm>
            <a:off x="419356" y="1685900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5545435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GRAPH INFORMATION</a:t>
            </a:r>
            <a:endParaRPr lang="fr-FR" b="0" dirty="0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B83EA952-3063-44BE-9115-03E17976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25" y="1765463"/>
            <a:ext cx="4558350" cy="47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EC5CAD8-9BC8-4D00-BF6C-8ECF5C613F65}"/>
              </a:ext>
            </a:extLst>
          </p:cNvPr>
          <p:cNvSpPr/>
          <p:nvPr/>
        </p:nvSpPr>
        <p:spPr>
          <a:xfrm>
            <a:off x="418971" y="1691152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DAY INFORMATION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989030CC-3682-4540-A153-672062AFE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82" y="1908787"/>
            <a:ext cx="6752834" cy="4497115"/>
          </a:xfrm>
          <a:prstGeom prst="rect">
            <a:avLst/>
          </a:prstGeom>
        </p:spPr>
      </p:pic>
      <p:pic>
        <p:nvPicPr>
          <p:cNvPr id="4" name="Image 8">
            <a:extLst>
              <a:ext uri="{FF2B5EF4-FFF2-40B4-BE49-F238E27FC236}">
                <a16:creationId xmlns:a16="http://schemas.microsoft.com/office/drawing/2014/main" id="{4222BC3A-F193-4E98-ACF5-B51FE7511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193510"/>
            <a:ext cx="6096000" cy="39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F4D1CFB-BA0F-408D-AAEF-392AED2D1283}"/>
              </a:ext>
            </a:extLst>
          </p:cNvPr>
          <p:cNvSpPr/>
          <p:nvPr/>
        </p:nvSpPr>
        <p:spPr>
          <a:xfrm>
            <a:off x="418971" y="2435029"/>
            <a:ext cx="8306057" cy="3173284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CONVERSION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0F2E02-7658-454E-8850-7EFD8BFB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9" y="2822368"/>
            <a:ext cx="7709482" cy="24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7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FE260E6-7E38-469F-B8CD-97E0EE17AB14}"/>
              </a:ext>
            </a:extLst>
          </p:cNvPr>
          <p:cNvSpPr/>
          <p:nvPr/>
        </p:nvSpPr>
        <p:spPr>
          <a:xfrm>
            <a:off x="418971" y="161920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MAIN FILE</a:t>
            </a:r>
            <a:endParaRPr lang="fr-FR" b="0" dirty="0"/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6509CC61-271B-41D6-A4FC-5C0324A2F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7" y="1838165"/>
            <a:ext cx="7396343" cy="4494465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3C8B213E-9451-4733-896C-EA2641B4D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28" y="1765071"/>
            <a:ext cx="6368340" cy="4640652"/>
          </a:xfrm>
          <a:prstGeom prst="rect">
            <a:avLst/>
          </a:prstGeom>
        </p:spPr>
      </p:pic>
      <p:pic>
        <p:nvPicPr>
          <p:cNvPr id="16" name="Image 16">
            <a:extLst>
              <a:ext uri="{FF2B5EF4-FFF2-40B4-BE49-F238E27FC236}">
                <a16:creationId xmlns:a16="http://schemas.microsoft.com/office/drawing/2014/main" id="{68E976C7-FD68-4EBE-A8C0-460EEB2D7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42" y="4277101"/>
            <a:ext cx="2690258" cy="13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2863224" cy="653753"/>
          </a:xfrm>
        </p:spPr>
        <p:txBody>
          <a:bodyPr rtlCol="0"/>
          <a:lstStyle/>
          <a:p>
            <a:pPr rtl="0"/>
            <a:r>
              <a:rPr lang="fr-FR" spc="-40" dirty="0"/>
              <a:t>SUMMARY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855D0777-B08C-4808-A096-0F7AA693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3C3821-B680-4027-A4D0-6B375A6C65E8}"/>
              </a:ext>
            </a:extLst>
          </p:cNvPr>
          <p:cNvSpPr txBox="1"/>
          <p:nvPr/>
        </p:nvSpPr>
        <p:spPr>
          <a:xfrm>
            <a:off x="3604351" y="2060848"/>
            <a:ext cx="449604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Project Presentation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API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Graph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Fonctionality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Final Result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Tasks Distribution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Code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Possible Improvement(s)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Pièce de centime">
                <a:extLst>
                  <a:ext uri="{FF2B5EF4-FFF2-40B4-BE49-F238E27FC236}">
                    <a16:creationId xmlns:a16="http://schemas.microsoft.com/office/drawing/2014/main" id="{424EC24C-4EF7-49F0-95A5-5F6BF5F3A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6557884"/>
                  </p:ext>
                </p:extLst>
              </p:nvPr>
            </p:nvGraphicFramePr>
            <p:xfrm>
              <a:off x="1331640" y="3717032"/>
              <a:ext cx="1584176" cy="15768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4176" cy="1576829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73715" ay="-1188483" az="2309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37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Pièce de centime">
                <a:extLst>
                  <a:ext uri="{FF2B5EF4-FFF2-40B4-BE49-F238E27FC236}">
                    <a16:creationId xmlns:a16="http://schemas.microsoft.com/office/drawing/2014/main" id="{424EC24C-4EF7-49F0-95A5-5F6BF5F3A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1640" y="3717032"/>
                <a:ext cx="1584176" cy="15768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9" presetClass="emph" presetSubtype="2" repeatCount="indefinite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111352"/>
          </a:xfrm>
        </p:spPr>
        <p:txBody>
          <a:bodyPr rtlCol="0"/>
          <a:lstStyle/>
          <a:p>
            <a:pPr marL="64008" indent="0">
              <a:buNone/>
            </a:pPr>
            <a:r>
              <a:rPr lang="fr-FR" sz="2000" b="1" dirty="0">
                <a:solidFill>
                  <a:schemeClr val="accent2"/>
                </a:solidFill>
              </a:rPr>
              <a:t>⋄  </a:t>
            </a:r>
            <a:r>
              <a:rPr lang="en-US" sz="2000" b="1" dirty="0">
                <a:solidFill>
                  <a:schemeClr val="accent2"/>
                </a:solidFill>
              </a:rPr>
              <a:t>add a purple curve to average the evolution</a:t>
            </a:r>
          </a:p>
          <a:p>
            <a:pPr marL="64008" indent="0" rtl="0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marL="64008" indent="0" rtl="0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marL="64008" indent="0" rtl="0">
              <a:buNone/>
            </a:pPr>
            <a:r>
              <a:rPr lang="fr-FR" sz="2000" b="1" dirty="0">
                <a:solidFill>
                  <a:schemeClr val="accent2"/>
                </a:solidFill>
              </a:rPr>
              <a:t>⋄  </a:t>
            </a:r>
            <a:r>
              <a:rPr lang="en-US" sz="2000" b="1" dirty="0">
                <a:solidFill>
                  <a:schemeClr val="accent2"/>
                </a:solidFill>
              </a:rPr>
              <a:t>it's up to you to tell us: any ideas ?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609331" cy="628800"/>
          </a:xfrm>
        </p:spPr>
        <p:txBody>
          <a:bodyPr rtlCol="0"/>
          <a:lstStyle/>
          <a:p>
            <a:pPr rtl="0"/>
            <a:r>
              <a:rPr lang="en-US" dirty="0"/>
              <a:t>POSSIBLE IMPROVEMENT(S)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F31E70-5467-4FDD-8802-3EACC583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36" y="2636912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2843"/>
            <a:ext cx="8229600" cy="3829356"/>
          </a:xfrm>
        </p:spPr>
        <p:txBody>
          <a:bodyPr rtlCol="0">
            <a:normAutofit/>
          </a:bodyPr>
          <a:lstStyle/>
          <a:p>
            <a:pPr marL="64008" indent="0" algn="ctr">
              <a:buNone/>
            </a:pPr>
            <a:r>
              <a:rPr lang="fr-FR" sz="60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Raavi" panose="020B0502040204020203" pitchFamily="34" charset="0"/>
                <a:ea typeface="Raavi" panose="020B0502040204020203" pitchFamily="34" charset="0"/>
                <a:cs typeface="Raavi" panose="020B0502040204020203" pitchFamily="34" charset="0"/>
              </a:rPr>
              <a:t>Questions ?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52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CONTEXT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Pièce de centime">
                <a:extLst>
                  <a:ext uri="{FF2B5EF4-FFF2-40B4-BE49-F238E27FC236}">
                    <a16:creationId xmlns:a16="http://schemas.microsoft.com/office/drawing/2014/main" id="{A0BCB551-04B4-4795-9547-6D8016C22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90250"/>
                  </p:ext>
                </p:extLst>
              </p:nvPr>
            </p:nvGraphicFramePr>
            <p:xfrm>
              <a:off x="5830614" y="3648780"/>
              <a:ext cx="2798318" cy="2817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98318" cy="2817356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87056" ay="-1494726" az="2492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Pièce de centime">
                <a:extLst>
                  <a:ext uri="{FF2B5EF4-FFF2-40B4-BE49-F238E27FC236}">
                    <a16:creationId xmlns:a16="http://schemas.microsoft.com/office/drawing/2014/main" id="{A0BCB551-04B4-4795-9547-6D8016C22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614" y="3648780"/>
                <a:ext cx="2798318" cy="281735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99786D-E73E-47C3-A84F-F0EDBCC96B07}"/>
              </a:ext>
            </a:extLst>
          </p:cNvPr>
          <p:cNvSpPr txBox="1"/>
          <p:nvPr/>
        </p:nvSpPr>
        <p:spPr>
          <a:xfrm>
            <a:off x="861859" y="3005454"/>
            <a:ext cx="7420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no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</a:t>
            </a:r>
            <a:endParaRPr lang="fr-FR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the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stable value and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inflation</a:t>
            </a: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 years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ago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recently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became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endParaRPr lang="fr-FR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BTC (Bitcoin) and ETH (Ethereum)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940312-FD6F-4806-829B-30BD2D71B3D0}"/>
              </a:ext>
            </a:extLst>
          </p:cNvPr>
          <p:cNvSpPr txBox="1"/>
          <p:nvPr/>
        </p:nvSpPr>
        <p:spPr>
          <a:xfrm>
            <a:off x="1192162" y="1669880"/>
            <a:ext cx="6759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Cryptocurrency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→ 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numeric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currency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that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 mine, 			        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sell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or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computer</a:t>
            </a: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48862952-6F98-4C6C-8D19-D03F1E813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82" y="4541289"/>
            <a:ext cx="2569906" cy="19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5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8E20DD6-0F3C-434B-A044-AD3E2029041A}"/>
              </a:ext>
            </a:extLst>
          </p:cNvPr>
          <p:cNvSpPr txBox="1"/>
          <p:nvPr/>
        </p:nvSpPr>
        <p:spPr>
          <a:xfrm>
            <a:off x="1063696" y="2644170"/>
            <a:ext cx="7016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Realize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 interface to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visualize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the Bitcoin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curve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its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current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price</a:t>
            </a:r>
            <a:endParaRPr lang="fr-FR" sz="2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algn="l"/>
            <a:endParaRPr lang="fr-FR" sz="2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Offer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easy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tool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for conversions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ORIGINAL IDEA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1A10DA56-C810-4FB7-B780-96D367F5F92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grpSp>
        <p:nvGrpSpPr>
          <p:cNvPr id="8" name="Groupe 7" descr="graphique de titre">
            <a:extLst>
              <a:ext uri="{FF2B5EF4-FFF2-40B4-BE49-F238E27FC236}">
                <a16:creationId xmlns:a16="http://schemas.microsoft.com/office/drawing/2014/main" id="{806D491B-950B-4D9D-B207-56B91C028904}"/>
              </a:ext>
            </a:extLst>
          </p:cNvPr>
          <p:cNvGrpSpPr/>
          <p:nvPr/>
        </p:nvGrpSpPr>
        <p:grpSpPr>
          <a:xfrm>
            <a:off x="328459" y="1317522"/>
            <a:ext cx="1963098" cy="318627"/>
            <a:chOff x="2636518" y="3171825"/>
            <a:chExt cx="3168969" cy="514350"/>
          </a:xfrm>
        </p:grpSpPr>
        <p:pic>
          <p:nvPicPr>
            <p:cNvPr id="24" name="Graphisme 16" descr="graphique de titre 2">
              <a:extLst>
                <a:ext uri="{FF2B5EF4-FFF2-40B4-BE49-F238E27FC236}">
                  <a16:creationId xmlns:a16="http://schemas.microsoft.com/office/drawing/2014/main" id="{4EAEC70C-435D-4DB9-82A1-8AEDDAD4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5" name="Graphique 17" descr="graphique de titre 1">
              <a:extLst>
                <a:ext uri="{FF2B5EF4-FFF2-40B4-BE49-F238E27FC236}">
                  <a16:creationId xmlns:a16="http://schemas.microsoft.com/office/drawing/2014/main" id="{8E49E1F4-83FC-4452-B733-63E46C3C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Pièce de centime">
                <a:extLst>
                  <a:ext uri="{FF2B5EF4-FFF2-40B4-BE49-F238E27FC236}">
                    <a16:creationId xmlns:a16="http://schemas.microsoft.com/office/drawing/2014/main" id="{4D3C6CE1-6F61-4389-8262-58EC3182A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138102"/>
                  </p:ext>
                </p:extLst>
              </p:nvPr>
            </p:nvGraphicFramePr>
            <p:xfrm>
              <a:off x="3755732" y="4427605"/>
              <a:ext cx="1632534" cy="163253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2534" cy="1632535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44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Pièce de centime">
                <a:extLst>
                  <a:ext uri="{FF2B5EF4-FFF2-40B4-BE49-F238E27FC236}">
                    <a16:creationId xmlns:a16="http://schemas.microsoft.com/office/drawing/2014/main" id="{4D3C6CE1-6F61-4389-8262-58EC3182A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5732" y="4427605"/>
                <a:ext cx="1632534" cy="163253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13E6A4E-89D4-4FF5-961D-364CDCC28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364" y="1849924"/>
            <a:ext cx="8172362" cy="4597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7059608-F02B-4991-A30A-79D0D590CC65}"/>
              </a:ext>
            </a:extLst>
          </p:cNvPr>
          <p:cNvSpPr/>
          <p:nvPr/>
        </p:nvSpPr>
        <p:spPr>
          <a:xfrm>
            <a:off x="678642" y="2882763"/>
            <a:ext cx="7786715" cy="3700241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5611FDD-355A-41C9-8004-1261B868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02" y="3117819"/>
            <a:ext cx="4623023" cy="3230125"/>
          </a:xfrm>
          <a:prstGeom prst="rect">
            <a:avLst/>
          </a:prstGeom>
        </p:spPr>
      </p:pic>
      <p:pic>
        <p:nvPicPr>
          <p:cNvPr id="19" name="Image 21">
            <a:extLst>
              <a:ext uri="{FF2B5EF4-FFF2-40B4-BE49-F238E27FC236}">
                <a16:creationId xmlns:a16="http://schemas.microsoft.com/office/drawing/2014/main" id="{30A2E9DE-A3A4-42DD-9200-5A09D5D51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5" y="2969608"/>
            <a:ext cx="4516688" cy="3522609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47FEAF00-189C-4A44-858D-3A567815A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7"/>
          <a:stretch/>
        </p:blipFill>
        <p:spPr>
          <a:xfrm>
            <a:off x="1074898" y="3339840"/>
            <a:ext cx="6994697" cy="27821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AF813B-D6A3-4A5D-BE54-AD17D41CF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156" y="3804377"/>
            <a:ext cx="1219200" cy="17907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40447-BBDA-4C18-B81B-B5DA1D4FA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2257BE6-DA9D-4B3A-8654-1B6F729655BF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382B65-A334-4C49-A964-0CF31EB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1080939" cy="628800"/>
          </a:xfrm>
        </p:spPr>
        <p:txBody>
          <a:bodyPr rtlCol="0"/>
          <a:lstStyle/>
          <a:p>
            <a:pPr rtl="0"/>
            <a:r>
              <a:rPr lang="en-US" dirty="0"/>
              <a:t>API</a:t>
            </a:r>
            <a:endParaRPr lang="fr-FR" dirty="0"/>
          </a:p>
        </p:txBody>
      </p:sp>
      <p:grpSp>
        <p:nvGrpSpPr>
          <p:cNvPr id="2" name="Groupe 1" descr="graphique de titre">
            <a:extLst>
              <a:ext uri="{FF2B5EF4-FFF2-40B4-BE49-F238E27FC236}">
                <a16:creationId xmlns:a16="http://schemas.microsoft.com/office/drawing/2014/main" id="{4F143381-38EB-4A18-AEBF-63C19BFC8707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D42BFF46-74E0-4D90-A69A-844DE781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2" name="Graphique 17" descr="graphique de titre 1">
              <a:extLst>
                <a:ext uri="{FF2B5EF4-FFF2-40B4-BE49-F238E27FC236}">
                  <a16:creationId xmlns:a16="http://schemas.microsoft.com/office/drawing/2014/main" id="{D47C5FC5-967D-48ED-8170-89D59FF2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3" name="Groupe 2" descr="graphique de titre">
            <a:extLst>
              <a:ext uri="{FF2B5EF4-FFF2-40B4-BE49-F238E27FC236}">
                <a16:creationId xmlns:a16="http://schemas.microsoft.com/office/drawing/2014/main" id="{3AB846A4-BAB8-4214-878E-5F44A74943EF}"/>
              </a:ext>
            </a:extLst>
          </p:cNvPr>
          <p:cNvGrpSpPr/>
          <p:nvPr/>
        </p:nvGrpSpPr>
        <p:grpSpPr>
          <a:xfrm>
            <a:off x="466725" y="2360971"/>
            <a:ext cx="1963098" cy="318627"/>
            <a:chOff x="2636518" y="3171825"/>
            <a:chExt cx="3168969" cy="514350"/>
          </a:xfrm>
        </p:grpSpPr>
        <p:pic>
          <p:nvPicPr>
            <p:cNvPr id="14" name="Graphisme 16" descr="graphique de titre 2">
              <a:extLst>
                <a:ext uri="{FF2B5EF4-FFF2-40B4-BE49-F238E27FC236}">
                  <a16:creationId xmlns:a16="http://schemas.microsoft.com/office/drawing/2014/main" id="{D0CFED79-D0B1-4566-A965-7D800EF15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5" name="Graphique 17" descr="graphique de titre 1">
              <a:extLst>
                <a:ext uri="{FF2B5EF4-FFF2-40B4-BE49-F238E27FC236}">
                  <a16:creationId xmlns:a16="http://schemas.microsoft.com/office/drawing/2014/main" id="{6806B858-432F-4E52-BF29-45C70F3C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3930C12-5EC3-4EBE-A6F3-493699F6A756}"/>
              </a:ext>
            </a:extLst>
          </p:cNvPr>
          <p:cNvSpPr txBox="1"/>
          <p:nvPr/>
        </p:nvSpPr>
        <p:spPr>
          <a:xfrm>
            <a:off x="746999" y="1721561"/>
            <a:ext cx="8397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00000"/>
                </a:solidFill>
                <a:uFillTx/>
                <a:latin typeface="Cooper Black" pitchFamily="18"/>
                <a:hlinkClick r:id="rId11"/>
              </a:rPr>
              <a:t>https://min-api.cryptocompare.com/data/price?fsym=USD&amp;tsyms=BTC,ETH,XRP,LTC,SHIB,USD,EUR,JPY,GBP</a:t>
            </a:r>
            <a:endParaRPr lang="fr-FR" sz="1000" b="0" i="0" u="none" strike="noStrike" kern="1200" cap="none" spc="0" baseline="0" dirty="0">
              <a:solidFill>
                <a:srgbClr val="000000"/>
              </a:solidFill>
              <a:uFillTx/>
              <a:latin typeface="Cooper Black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https://min-api.cryptocompare.com/data/v2/histoday?fsym=</a:t>
            </a:r>
            <a:r>
              <a:rPr lang="fr-FR" sz="1000" b="0" i="0" u="none" strike="noStrike" kern="1200" cap="none" spc="0" baseline="0" dirty="0">
                <a:solidFill>
                  <a:srgbClr val="548235"/>
                </a:solidFill>
                <a:uFillTx/>
                <a:latin typeface="Cooper Black" pitchFamily="18"/>
                <a:hlinkClick r:id="rId12"/>
              </a:rPr>
              <a:t>{cryptocurrency}</a:t>
            </a: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&amp;tsym=</a:t>
            </a:r>
            <a:r>
              <a:rPr lang="fr-FR" sz="1000" b="0" i="0" u="none" strike="noStrike" kern="1200" cap="none" spc="0" baseline="0" dirty="0">
                <a:solidFill>
                  <a:srgbClr val="548235"/>
                </a:solidFill>
                <a:uFillTx/>
                <a:latin typeface="Cooper Black" pitchFamily="18"/>
                <a:hlinkClick r:id="rId12"/>
              </a:rPr>
              <a:t>{physical_currency}</a:t>
            </a: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&amp;limit=365</a:t>
            </a:r>
            <a:endParaRPr lang="fr-FR" sz="1000" b="0" i="0" u="none" strike="noStrike" kern="1200" cap="none" spc="0" baseline="0" dirty="0">
              <a:solidFill>
                <a:srgbClr val="0563C1"/>
              </a:solidFill>
              <a:uFillTx/>
              <a:latin typeface="Cooper Black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00000"/>
                </a:solidFill>
                <a:uFillTx/>
                <a:latin typeface="Cooper Black" pitchFamily="18"/>
                <a:hlinkClick r:id="rId13"/>
              </a:rPr>
              <a:t>https://min-api.cryptocompare.com/data/price?fsym=BTC&amp;tsyms=USD,JPY,EUR,GBP</a:t>
            </a:r>
            <a:endParaRPr lang="fr-FR" sz="1000" b="0" i="0" u="none" strike="noStrike" kern="1200" cap="none" spc="0" baseline="0" dirty="0">
              <a:solidFill>
                <a:srgbClr val="CE9178"/>
              </a:solidFill>
              <a:uFillTx/>
              <a:latin typeface="Cooper Black" pitchFamily="1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3D8043-746A-4AAE-A8FB-23B134320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3125" y="3708941"/>
            <a:ext cx="1190625" cy="19145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F4CBE9-31D9-4166-B7C4-3592A9744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4848" y="3733632"/>
            <a:ext cx="2307570" cy="19318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DE9F1F-637F-49EB-8B44-F771DBD659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1903" y="4237579"/>
            <a:ext cx="1247775" cy="857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B61F0C4-282B-4C18-87C7-6AE3B03AFA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5447" y="4237579"/>
            <a:ext cx="1247775" cy="9239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7EADE82-CDAC-422E-A2BA-1DB65B0C83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76651" y="3386730"/>
            <a:ext cx="1498258" cy="2688364"/>
          </a:xfrm>
          <a:prstGeom prst="rect">
            <a:avLst/>
          </a:prstGeom>
        </p:spPr>
      </p:pic>
      <p:pic>
        <p:nvPicPr>
          <p:cNvPr id="28" name="Image 26">
            <a:extLst>
              <a:ext uri="{FF2B5EF4-FFF2-40B4-BE49-F238E27FC236}">
                <a16:creationId xmlns:a16="http://schemas.microsoft.com/office/drawing/2014/main" id="{C785606F-42A9-401A-B7B6-C0200EB9442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59" y="2157634"/>
            <a:ext cx="1184292" cy="622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</a:t>
            </a:r>
            <a:endParaRPr lang="fr-FR" dirty="0"/>
          </a:p>
        </p:txBody>
      </p:sp>
      <p:grpSp>
        <p:nvGrpSpPr>
          <p:cNvPr id="6" name="Groupe 5" descr="graphique de titre">
            <a:extLst>
              <a:ext uri="{FF2B5EF4-FFF2-40B4-BE49-F238E27FC236}">
                <a16:creationId xmlns:a16="http://schemas.microsoft.com/office/drawing/2014/main" id="{985F975E-C9FE-42E9-9E2F-6CA44AF54BAC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0CF6CBE8-012A-456D-A557-976462D8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3" name="Graphique 17" descr="graphique de titre 1">
              <a:extLst>
                <a:ext uri="{FF2B5EF4-FFF2-40B4-BE49-F238E27FC236}">
                  <a16:creationId xmlns:a16="http://schemas.microsoft.com/office/drawing/2014/main" id="{A5DF6BAB-054E-45E8-B5D3-F06178C1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pic>
        <p:nvPicPr>
          <p:cNvPr id="2" name="Image 2">
            <a:extLst>
              <a:ext uri="{FF2B5EF4-FFF2-40B4-BE49-F238E27FC236}">
                <a16:creationId xmlns:a16="http://schemas.microsoft.com/office/drawing/2014/main" id="{49EFA0F2-0A11-470F-8B0C-3632CE203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1" y="2487765"/>
            <a:ext cx="3657395" cy="3657395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1BC0E465-6419-4D7E-B275-F4A7456E81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83" y="1868754"/>
            <a:ext cx="6756776" cy="318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F936F2-A030-41CA-8338-22A67058ADAE}"/>
              </a:ext>
            </a:extLst>
          </p:cNvPr>
          <p:cNvSpPr/>
          <p:nvPr/>
        </p:nvSpPr>
        <p:spPr>
          <a:xfrm>
            <a:off x="251520" y="3394489"/>
            <a:ext cx="8640960" cy="10604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</a:t>
            </a:r>
            <a:endParaRPr lang="fr-FR" dirty="0"/>
          </a:p>
        </p:txBody>
      </p:sp>
      <p:grpSp>
        <p:nvGrpSpPr>
          <p:cNvPr id="6" name="Groupe 5" descr="graphique de titre">
            <a:extLst>
              <a:ext uri="{FF2B5EF4-FFF2-40B4-BE49-F238E27FC236}">
                <a16:creationId xmlns:a16="http://schemas.microsoft.com/office/drawing/2014/main" id="{985F975E-C9FE-42E9-9E2F-6CA44AF54BAC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0CF6CBE8-012A-456D-A557-976462D8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3" name="Graphique 17" descr="graphique de titre 1">
              <a:extLst>
                <a:ext uri="{FF2B5EF4-FFF2-40B4-BE49-F238E27FC236}">
                  <a16:creationId xmlns:a16="http://schemas.microsoft.com/office/drawing/2014/main" id="{A5DF6BAB-054E-45E8-B5D3-F06178C1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9184CC8-3633-469F-8324-371BBC491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0" y="3948200"/>
            <a:ext cx="1695687" cy="2857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7CE61C-8792-47D1-9675-18DFB3F10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10" y="3928595"/>
            <a:ext cx="1695687" cy="30484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3EE572-0C7A-4EE0-B500-1DDA68B9A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78" y="3585370"/>
            <a:ext cx="1686160" cy="2953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7608D0-998E-45E6-918A-73B51F8CC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69" y="3611046"/>
            <a:ext cx="1705206" cy="30484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3D404E9C-65AC-47AE-BB0A-DCDF2C045AE8}"/>
              </a:ext>
            </a:extLst>
          </p:cNvPr>
          <p:cNvGrpSpPr/>
          <p:nvPr/>
        </p:nvGrpSpPr>
        <p:grpSpPr>
          <a:xfrm>
            <a:off x="251519" y="1916832"/>
            <a:ext cx="2562751" cy="1845954"/>
            <a:chOff x="251519" y="1916832"/>
            <a:chExt cx="2562751" cy="1845954"/>
          </a:xfrm>
        </p:grpSpPr>
        <p:sp>
          <p:nvSpPr>
            <p:cNvPr id="4" name="Légende : flèche vers le bas 3">
              <a:extLst>
                <a:ext uri="{FF2B5EF4-FFF2-40B4-BE49-F238E27FC236}">
                  <a16:creationId xmlns:a16="http://schemas.microsoft.com/office/drawing/2014/main" id="{0BF4B39B-D889-41B4-934B-4BE7326E80E6}"/>
                </a:ext>
              </a:extLst>
            </p:cNvPr>
            <p:cNvSpPr/>
            <p:nvPr/>
          </p:nvSpPr>
          <p:spPr>
            <a:xfrm>
              <a:off x="251520" y="1916832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C324405-8485-4198-85CA-ABA4B47631A0}"/>
                </a:ext>
              </a:extLst>
            </p:cNvPr>
            <p:cNvSpPr txBox="1"/>
            <p:nvPr/>
          </p:nvSpPr>
          <p:spPr>
            <a:xfrm>
              <a:off x="251519" y="2168387"/>
              <a:ext cx="256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ascent – descent 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gain – loss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full "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0E9318B-70DF-461E-922A-5BC0222EC595}"/>
              </a:ext>
            </a:extLst>
          </p:cNvPr>
          <p:cNvGrpSpPr/>
          <p:nvPr/>
        </p:nvGrpSpPr>
        <p:grpSpPr>
          <a:xfrm>
            <a:off x="4278578" y="1986823"/>
            <a:ext cx="2562751" cy="1845954"/>
            <a:chOff x="4278578" y="1986823"/>
            <a:chExt cx="2562751" cy="1845954"/>
          </a:xfrm>
        </p:grpSpPr>
        <p:sp>
          <p:nvSpPr>
            <p:cNvPr id="18" name="Légende : flèche vers le bas 17">
              <a:extLst>
                <a:ext uri="{FF2B5EF4-FFF2-40B4-BE49-F238E27FC236}">
                  <a16:creationId xmlns:a16="http://schemas.microsoft.com/office/drawing/2014/main" id="{83FDAB66-0394-4FC4-B833-58C106C48D00}"/>
                </a:ext>
              </a:extLst>
            </p:cNvPr>
            <p:cNvSpPr/>
            <p:nvPr/>
          </p:nvSpPr>
          <p:spPr>
            <a:xfrm>
              <a:off x="4278579" y="1986823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6752A24-A969-4EDE-AF44-A666497E6238}"/>
                </a:ext>
              </a:extLst>
            </p:cNvPr>
            <p:cNvSpPr txBox="1"/>
            <p:nvPr/>
          </p:nvSpPr>
          <p:spPr>
            <a:xfrm>
              <a:off x="4278578" y="1999399"/>
              <a:ext cx="2562750" cy="1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9859B0-1360-4ED7-8B84-2E3AF5F0920A}"/>
                </a:ext>
              </a:extLst>
            </p:cNvPr>
            <p:cNvSpPr txBox="1"/>
            <p:nvPr/>
          </p:nvSpPr>
          <p:spPr>
            <a:xfrm>
              <a:off x="4278578" y="2157425"/>
              <a:ext cx="25627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USD – dollar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EUR - euro"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JPY - yen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GBP – pound sterling "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2928C63-A208-4226-8AB8-1AA45971AF05}"/>
              </a:ext>
            </a:extLst>
          </p:cNvPr>
          <p:cNvGrpSpPr/>
          <p:nvPr/>
        </p:nvGrpSpPr>
        <p:grpSpPr>
          <a:xfrm>
            <a:off x="2332455" y="3998998"/>
            <a:ext cx="2597778" cy="1845954"/>
            <a:chOff x="2332455" y="3998998"/>
            <a:chExt cx="2597778" cy="1845954"/>
          </a:xfrm>
        </p:grpSpPr>
        <p:sp>
          <p:nvSpPr>
            <p:cNvPr id="16" name="Légende : flèche vers le bas 15">
              <a:extLst>
                <a:ext uri="{FF2B5EF4-FFF2-40B4-BE49-F238E27FC236}">
                  <a16:creationId xmlns:a16="http://schemas.microsoft.com/office/drawing/2014/main" id="{64BBA002-0609-4E42-9010-E7263DC7CAA0}"/>
                </a:ext>
              </a:extLst>
            </p:cNvPr>
            <p:cNvSpPr/>
            <p:nvPr/>
          </p:nvSpPr>
          <p:spPr>
            <a:xfrm rot="10800000">
              <a:off x="2354944" y="3998998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B978CA4-550D-4B70-865D-702B6C1CFB14}"/>
                </a:ext>
              </a:extLst>
            </p:cNvPr>
            <p:cNvSpPr txBox="1"/>
            <p:nvPr/>
          </p:nvSpPr>
          <p:spPr>
            <a:xfrm>
              <a:off x="2367483" y="4574791"/>
              <a:ext cx="2562750" cy="1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E3613CB-F95D-4BD1-8DD8-4231218932C9}"/>
                </a:ext>
              </a:extLst>
            </p:cNvPr>
            <p:cNvSpPr txBox="1"/>
            <p:nvPr/>
          </p:nvSpPr>
          <p:spPr>
            <a:xfrm>
              <a:off x="2332455" y="4649715"/>
              <a:ext cx="25627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BTC – Bitcoin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ETH – Ethereum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XRP - Ripple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LTC – Litecoin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SHIB – Shiba "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F31CED6-28F0-4870-8EFF-CF98799C1B7E}"/>
              </a:ext>
            </a:extLst>
          </p:cNvPr>
          <p:cNvGrpSpPr/>
          <p:nvPr/>
        </p:nvGrpSpPr>
        <p:grpSpPr>
          <a:xfrm>
            <a:off x="5868144" y="4036244"/>
            <a:ext cx="2818656" cy="1845955"/>
            <a:chOff x="5868144" y="4036244"/>
            <a:chExt cx="2818656" cy="1845955"/>
          </a:xfrm>
        </p:grpSpPr>
        <p:sp>
          <p:nvSpPr>
            <p:cNvPr id="19" name="Légende : flèche vers le bas 18">
              <a:extLst>
                <a:ext uri="{FF2B5EF4-FFF2-40B4-BE49-F238E27FC236}">
                  <a16:creationId xmlns:a16="http://schemas.microsoft.com/office/drawing/2014/main" id="{B240DD51-C968-40A3-8C6A-AB3C9366D5AD}"/>
                </a:ext>
              </a:extLst>
            </p:cNvPr>
            <p:cNvSpPr/>
            <p:nvPr/>
          </p:nvSpPr>
          <p:spPr>
            <a:xfrm rot="10800000">
              <a:off x="5868144" y="4036244"/>
              <a:ext cx="2818656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158D0A4-05E4-45B0-B442-EAD59940EF8F}"/>
                </a:ext>
              </a:extLst>
            </p:cNvPr>
            <p:cNvSpPr txBox="1"/>
            <p:nvPr/>
          </p:nvSpPr>
          <p:spPr>
            <a:xfrm>
              <a:off x="5872590" y="4574626"/>
              <a:ext cx="2814210" cy="130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86CDD04F-F634-4BF5-AA12-DD9813B1217F}"/>
                </a:ext>
              </a:extLst>
            </p:cNvPr>
            <p:cNvSpPr txBox="1"/>
            <p:nvPr/>
          </p:nvSpPr>
          <p:spPr>
            <a:xfrm>
              <a:off x="5996097" y="4813944"/>
              <a:ext cx="256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year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month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</a:t>
              </a:r>
              <a:r>
                <a:rPr lang="fr-FR" sz="1400" dirty="0" err="1">
                  <a:solidFill>
                    <a:srgbClr val="49711E"/>
                  </a:solidFill>
                </a:rPr>
                <a:t>week</a:t>
              </a:r>
              <a:r>
                <a:rPr lang="fr-FR" sz="1400" dirty="0">
                  <a:solidFill>
                    <a:srgbClr val="49711E"/>
                  </a:solidFill>
                </a:rPr>
                <a:t> 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861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>
            <a:extLst>
              <a:ext uri="{FF2B5EF4-FFF2-40B4-BE49-F238E27FC236}">
                <a16:creationId xmlns:a16="http://schemas.microsoft.com/office/drawing/2014/main" id="{418BF635-BFC5-4143-81DD-A0F3F8A5C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59" y="1799535"/>
            <a:ext cx="4832481" cy="48324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A443EF-46E8-45C9-87A7-A84FA7618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94" y="2285840"/>
            <a:ext cx="3180061" cy="250234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C6F3-E4EF-4838-98C2-5EB64FEBB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DCD3AA8-46AC-456A-8F3A-4CA367689FC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7CF385F-E0D9-44D8-9F75-BFC05232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 INFORMATION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D7B4DC6-DDD3-4F9B-8EE3-F023C8DEA742}"/>
              </a:ext>
            </a:extLst>
          </p:cNvPr>
          <p:cNvGrpSpPr/>
          <p:nvPr/>
        </p:nvGrpSpPr>
        <p:grpSpPr>
          <a:xfrm>
            <a:off x="4258760" y="3808693"/>
            <a:ext cx="1116104" cy="216696"/>
            <a:chOff x="4258760" y="3808693"/>
            <a:chExt cx="1116104" cy="216696"/>
          </a:xfrm>
        </p:grpSpPr>
        <p:sp>
          <p:nvSpPr>
            <p:cNvPr id="5" name="Flèche : chevron 4">
              <a:extLst>
                <a:ext uri="{FF2B5EF4-FFF2-40B4-BE49-F238E27FC236}">
                  <a16:creationId xmlns:a16="http://schemas.microsoft.com/office/drawing/2014/main" id="{5EDF1FD9-B119-4004-8CA5-950AD25B5CEE}"/>
                </a:ext>
              </a:extLst>
            </p:cNvPr>
            <p:cNvSpPr/>
            <p:nvPr/>
          </p:nvSpPr>
          <p:spPr>
            <a:xfrm>
              <a:off x="4258760" y="38086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17D2283D-8AA4-4FFD-BDA7-0905B0ADBC66}"/>
                </a:ext>
              </a:extLst>
            </p:cNvPr>
            <p:cNvSpPr/>
            <p:nvPr/>
          </p:nvSpPr>
          <p:spPr>
            <a:xfrm>
              <a:off x="4619980" y="3809365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Flèche : chevron 13">
              <a:extLst>
                <a:ext uri="{FF2B5EF4-FFF2-40B4-BE49-F238E27FC236}">
                  <a16:creationId xmlns:a16="http://schemas.microsoft.com/office/drawing/2014/main" id="{3037CDCE-9B9F-414E-8DF7-F818D645028A}"/>
                </a:ext>
              </a:extLst>
            </p:cNvPr>
            <p:cNvSpPr/>
            <p:nvPr/>
          </p:nvSpPr>
          <p:spPr>
            <a:xfrm>
              <a:off x="4974992" y="38086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47B7421-343D-437F-9945-ABB084607DB5}"/>
              </a:ext>
            </a:extLst>
          </p:cNvPr>
          <p:cNvGrpSpPr/>
          <p:nvPr/>
        </p:nvGrpSpPr>
        <p:grpSpPr>
          <a:xfrm>
            <a:off x="4301590" y="3133399"/>
            <a:ext cx="1116104" cy="216696"/>
            <a:chOff x="4301590" y="3133399"/>
            <a:chExt cx="1116104" cy="216696"/>
          </a:xfrm>
        </p:grpSpPr>
        <p:sp>
          <p:nvSpPr>
            <p:cNvPr id="23" name="Flèche : chevron 22">
              <a:extLst>
                <a:ext uri="{FF2B5EF4-FFF2-40B4-BE49-F238E27FC236}">
                  <a16:creationId xmlns:a16="http://schemas.microsoft.com/office/drawing/2014/main" id="{1E776FE6-965A-4F39-9723-D19A781ADAED}"/>
                </a:ext>
              </a:extLst>
            </p:cNvPr>
            <p:cNvSpPr/>
            <p:nvPr/>
          </p:nvSpPr>
          <p:spPr>
            <a:xfrm>
              <a:off x="4301590" y="3133399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 : chevron 23">
              <a:extLst>
                <a:ext uri="{FF2B5EF4-FFF2-40B4-BE49-F238E27FC236}">
                  <a16:creationId xmlns:a16="http://schemas.microsoft.com/office/drawing/2014/main" id="{609A6CA1-AC58-4CE7-8FFB-9985A36B517C}"/>
                </a:ext>
              </a:extLst>
            </p:cNvPr>
            <p:cNvSpPr/>
            <p:nvPr/>
          </p:nvSpPr>
          <p:spPr>
            <a:xfrm>
              <a:off x="4662810" y="313407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Flèche : chevron 24">
              <a:extLst>
                <a:ext uri="{FF2B5EF4-FFF2-40B4-BE49-F238E27FC236}">
                  <a16:creationId xmlns:a16="http://schemas.microsoft.com/office/drawing/2014/main" id="{11CD5698-44A5-4B59-ADA4-50CCEE401982}"/>
                </a:ext>
              </a:extLst>
            </p:cNvPr>
            <p:cNvSpPr/>
            <p:nvPr/>
          </p:nvSpPr>
          <p:spPr>
            <a:xfrm>
              <a:off x="5017822" y="3133399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088560B-D8DE-4BB6-8F49-3B56496FB2DB}"/>
              </a:ext>
            </a:extLst>
          </p:cNvPr>
          <p:cNvGrpSpPr/>
          <p:nvPr/>
        </p:nvGrpSpPr>
        <p:grpSpPr>
          <a:xfrm>
            <a:off x="4258760" y="4133401"/>
            <a:ext cx="1116104" cy="216696"/>
            <a:chOff x="4258760" y="4133401"/>
            <a:chExt cx="1116104" cy="216696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13CF26AF-7D4C-47A0-9575-DDDE313E0CE4}"/>
                </a:ext>
              </a:extLst>
            </p:cNvPr>
            <p:cNvSpPr/>
            <p:nvPr/>
          </p:nvSpPr>
          <p:spPr>
            <a:xfrm>
              <a:off x="4258760" y="413340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CC9C3E0C-C7BE-47E5-93F1-B69B6EA06E3C}"/>
                </a:ext>
              </a:extLst>
            </p:cNvPr>
            <p:cNvSpPr/>
            <p:nvPr/>
          </p:nvSpPr>
          <p:spPr>
            <a:xfrm>
              <a:off x="4619980" y="413407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8" name="Flèche : chevron 27">
              <a:extLst>
                <a:ext uri="{FF2B5EF4-FFF2-40B4-BE49-F238E27FC236}">
                  <a16:creationId xmlns:a16="http://schemas.microsoft.com/office/drawing/2014/main" id="{99DF9168-D693-4A57-8EA7-C90FD991580A}"/>
                </a:ext>
              </a:extLst>
            </p:cNvPr>
            <p:cNvSpPr/>
            <p:nvPr/>
          </p:nvSpPr>
          <p:spPr>
            <a:xfrm>
              <a:off x="4974992" y="413340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D86AA079-BD99-4187-9A44-A7BC9F13F6C1}"/>
              </a:ext>
            </a:extLst>
          </p:cNvPr>
          <p:cNvSpPr/>
          <p:nvPr/>
        </p:nvSpPr>
        <p:spPr>
          <a:xfrm>
            <a:off x="3196604" y="4120166"/>
            <a:ext cx="295276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8B3C1F9-78D3-402B-9802-EB608A13A269}"/>
              </a:ext>
            </a:extLst>
          </p:cNvPr>
          <p:cNvSpPr/>
          <p:nvPr/>
        </p:nvSpPr>
        <p:spPr>
          <a:xfrm>
            <a:off x="3037753" y="4433200"/>
            <a:ext cx="295276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19129CFD-B1EB-423D-913D-695605001C51}"/>
              </a:ext>
            </a:extLst>
          </p:cNvPr>
          <p:cNvSpPr/>
          <p:nvPr/>
        </p:nvSpPr>
        <p:spPr>
          <a:xfrm>
            <a:off x="1756444" y="2338281"/>
            <a:ext cx="295276" cy="21602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0F168EF-40BF-419C-A93E-481592C6C7A0}"/>
              </a:ext>
            </a:extLst>
          </p:cNvPr>
          <p:cNvSpPr/>
          <p:nvPr/>
        </p:nvSpPr>
        <p:spPr>
          <a:xfrm>
            <a:off x="3484636" y="4926161"/>
            <a:ext cx="295276" cy="21602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FF87B25-572F-44C5-A744-5C7ED811EF1B}"/>
              </a:ext>
            </a:extLst>
          </p:cNvPr>
          <p:cNvCxnSpPr>
            <a:cxnSpLocks/>
          </p:cNvCxnSpPr>
          <p:nvPr/>
        </p:nvCxnSpPr>
        <p:spPr>
          <a:xfrm>
            <a:off x="1001460" y="3670027"/>
            <a:ext cx="2634436" cy="1450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110CD8A6-6C30-47CF-93CE-1AA58EAC5F4B}"/>
              </a:ext>
            </a:extLst>
          </p:cNvPr>
          <p:cNvCxnSpPr>
            <a:cxnSpLocks/>
          </p:cNvCxnSpPr>
          <p:nvPr/>
        </p:nvCxnSpPr>
        <p:spPr>
          <a:xfrm>
            <a:off x="1001460" y="3573016"/>
            <a:ext cx="26344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B80CB4A-7B2F-4949-BFBB-EF8FA2855F68}"/>
              </a:ext>
            </a:extLst>
          </p:cNvPr>
          <p:cNvGrpSpPr/>
          <p:nvPr/>
        </p:nvGrpSpPr>
        <p:grpSpPr>
          <a:xfrm>
            <a:off x="4258760" y="4471493"/>
            <a:ext cx="1116104" cy="216696"/>
            <a:chOff x="4258760" y="4471493"/>
            <a:chExt cx="1116104" cy="216696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D0326185-CE26-4E4D-94DB-ADE7B5601455}"/>
                </a:ext>
              </a:extLst>
            </p:cNvPr>
            <p:cNvSpPr/>
            <p:nvPr/>
          </p:nvSpPr>
          <p:spPr>
            <a:xfrm>
              <a:off x="4258760" y="44714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9" name="Flèche : chevron 28">
              <a:extLst>
                <a:ext uri="{FF2B5EF4-FFF2-40B4-BE49-F238E27FC236}">
                  <a16:creationId xmlns:a16="http://schemas.microsoft.com/office/drawing/2014/main" id="{36E18992-6B10-479E-9029-A94900CA053C}"/>
                </a:ext>
              </a:extLst>
            </p:cNvPr>
            <p:cNvSpPr/>
            <p:nvPr/>
          </p:nvSpPr>
          <p:spPr>
            <a:xfrm>
              <a:off x="4619980" y="4472165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0" name="Flèche : chevron 29">
              <a:extLst>
                <a:ext uri="{FF2B5EF4-FFF2-40B4-BE49-F238E27FC236}">
                  <a16:creationId xmlns:a16="http://schemas.microsoft.com/office/drawing/2014/main" id="{AA5A3703-713A-4C2D-9A90-07D652BA3C2F}"/>
                </a:ext>
              </a:extLst>
            </p:cNvPr>
            <p:cNvSpPr/>
            <p:nvPr/>
          </p:nvSpPr>
          <p:spPr>
            <a:xfrm>
              <a:off x="4974992" y="44714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876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2604 -4.81481E-6 C -0.18247 -4.81481E-6 -0.25191 -0.02037 -0.25191 -0.0368 L -0.25191 -0.07361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-3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6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0FAF0AB8-9098-4E88-9E98-788E006C4232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91598F1-9A0C-4596-9861-49B84E15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DAY INFORMATION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386C53-012C-4A8D-90EA-EE916EDF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53" y="1856607"/>
            <a:ext cx="2905530" cy="1800476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67CBFC2-A4CD-4C71-B08C-68668B23B3D7}"/>
              </a:ext>
            </a:extLst>
          </p:cNvPr>
          <p:cNvSpPr/>
          <p:nvPr/>
        </p:nvSpPr>
        <p:spPr>
          <a:xfrm>
            <a:off x="685437" y="2521024"/>
            <a:ext cx="1201170" cy="471641"/>
          </a:xfrm>
          <a:prstGeom prst="rightArrow">
            <a:avLst>
              <a:gd name="adj1" fmla="val 20186"/>
              <a:gd name="adj2" fmla="val 6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D2FBE4-9A3D-4805-9FAF-7A311B7E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780" y="1856607"/>
            <a:ext cx="2886075" cy="17907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C30EE68-43B9-4E0D-8B2C-BDC936ECD55A}"/>
              </a:ext>
            </a:extLst>
          </p:cNvPr>
          <p:cNvGrpSpPr/>
          <p:nvPr/>
        </p:nvGrpSpPr>
        <p:grpSpPr>
          <a:xfrm>
            <a:off x="5174928" y="1903355"/>
            <a:ext cx="3779187" cy="1809750"/>
            <a:chOff x="5174928" y="1903355"/>
            <a:chExt cx="3779187" cy="1809750"/>
          </a:xfrm>
        </p:grpSpPr>
        <p:sp>
          <p:nvSpPr>
            <p:cNvPr id="18" name="Flèche : droite 17">
              <a:extLst>
                <a:ext uri="{FF2B5EF4-FFF2-40B4-BE49-F238E27FC236}">
                  <a16:creationId xmlns:a16="http://schemas.microsoft.com/office/drawing/2014/main" id="{DB6AF669-5119-4146-BA6C-24149DAC1333}"/>
                </a:ext>
              </a:extLst>
            </p:cNvPr>
            <p:cNvSpPr/>
            <p:nvPr/>
          </p:nvSpPr>
          <p:spPr>
            <a:xfrm>
              <a:off x="5174928" y="2567876"/>
              <a:ext cx="769818" cy="424789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78EA0D74-5EF2-4F38-AEB1-A6C474D5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8515" y="1903355"/>
              <a:ext cx="2895600" cy="1809750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B8CD6AC-E141-4CC3-B079-671D38C3E47A}"/>
              </a:ext>
            </a:extLst>
          </p:cNvPr>
          <p:cNvGrpSpPr/>
          <p:nvPr/>
        </p:nvGrpSpPr>
        <p:grpSpPr>
          <a:xfrm>
            <a:off x="2810258" y="4010509"/>
            <a:ext cx="2905125" cy="2578097"/>
            <a:chOff x="2810258" y="4010509"/>
            <a:chExt cx="2905125" cy="2578097"/>
          </a:xfrm>
        </p:grpSpPr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E597F118-20CF-4246-90EE-74BF33CE53B0}"/>
                </a:ext>
              </a:extLst>
            </p:cNvPr>
            <p:cNvSpPr/>
            <p:nvPr/>
          </p:nvSpPr>
          <p:spPr>
            <a:xfrm rot="5400000">
              <a:off x="3962529" y="4073060"/>
              <a:ext cx="600584" cy="475482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1AD6BF7-AB34-4D32-9959-C96A20E1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0258" y="4788381"/>
              <a:ext cx="2905125" cy="18002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15_TF10167107" id="{00F36CA0-E80E-47D0-9727-F43731F41A43}" vid="{131D4216-C264-47DD-A301-531CE1A9CA0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Rapport sur le statut du projet</Template>
  <TotalTime>456</TotalTime>
  <Words>619</Words>
  <Application>Microsoft Office PowerPoint</Application>
  <PresentationFormat>Affichage à l'écran (4:3)</PresentationFormat>
  <Paragraphs>149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Arial</vt:lpstr>
      <vt:lpstr>Bahnschrift</vt:lpstr>
      <vt:lpstr>Calibri</vt:lpstr>
      <vt:lpstr>Cambria</vt:lpstr>
      <vt:lpstr>Comic Sans MS</vt:lpstr>
      <vt:lpstr>Cooper Black</vt:lpstr>
      <vt:lpstr>Raavi</vt:lpstr>
      <vt:lpstr>Segoe UI</vt:lpstr>
      <vt:lpstr>Verdana</vt:lpstr>
      <vt:lpstr>Wingdings 2</vt:lpstr>
      <vt:lpstr>Verve</vt:lpstr>
      <vt:lpstr>Mini-Project</vt:lpstr>
      <vt:lpstr>SUMMARY</vt:lpstr>
      <vt:lpstr>CONTEXT</vt:lpstr>
      <vt:lpstr>ORIGINAL IDEA</vt:lpstr>
      <vt:lpstr>API</vt:lpstr>
      <vt:lpstr>GRAPH</vt:lpstr>
      <vt:lpstr>GRAPH</vt:lpstr>
      <vt:lpstr>GRAPH INFORMATION</vt:lpstr>
      <vt:lpstr>DAY INFORMATION</vt:lpstr>
      <vt:lpstr>CONVERSION</vt:lpstr>
      <vt:lpstr>FINAL RESULT</vt:lpstr>
      <vt:lpstr>TASKS DISTRIBUTION</vt:lpstr>
      <vt:lpstr>CODE GRAPH</vt:lpstr>
      <vt:lpstr>CODE SCROLLING MENUS</vt:lpstr>
      <vt:lpstr>CODE LOWER RIGHT AREA</vt:lpstr>
      <vt:lpstr>CODE GRAPH INFORMATION</vt:lpstr>
      <vt:lpstr>CODE DAY INFORMATION</vt:lpstr>
      <vt:lpstr>CODE CONVERSION</vt:lpstr>
      <vt:lpstr>CODE MAIN FILE</vt:lpstr>
      <vt:lpstr>POSSIBLE IMPROVEMENT(S)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de rapports Avancement ou état</dc:title>
  <dc:creator>Flavien</dc:creator>
  <cp:lastModifiedBy>Flavien</cp:lastModifiedBy>
  <cp:revision>60</cp:revision>
  <dcterms:created xsi:type="dcterms:W3CDTF">2021-11-27T18:33:22Z</dcterms:created>
  <dcterms:modified xsi:type="dcterms:W3CDTF">2021-11-30T22:19:50Z</dcterms:modified>
</cp:coreProperties>
</file>